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ial" panose="020B0604020202020204" pitchFamily="34" charset="0"/>
      <p:regular r:id="rId22"/>
    </p:embeddedFont>
    <p:embeddedFont>
      <p:font typeface="Arial Bold" panose="020B0704020202020204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MU Serif" panose="020B0604020202020204" charset="0"/>
      <p:regular r:id="rId29"/>
    </p:embeddedFont>
    <p:embeddedFont>
      <p:font typeface="Egyptian Slate Bold" panose="020B0604020202020204" charset="0"/>
      <p:regular r:id="rId30"/>
    </p:embeddedFont>
    <p:embeddedFont>
      <p:font typeface="Montserrat Bold" panose="020B0604020202020204" charset="0"/>
      <p:regular r:id="rId31"/>
    </p:embeddedFont>
    <p:embeddedFont>
      <p:font typeface="Poppins Bold" panose="020B0604020202020204" charset="0"/>
      <p:regular r:id="rId32"/>
    </p:embeddedFont>
    <p:embeddedFont>
      <p:font typeface="Poppins Medium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3843745" y="-1232469"/>
            <a:ext cx="7641615" cy="5845836"/>
          </a:xfrm>
          <a:custGeom>
            <a:avLst/>
            <a:gdLst/>
            <a:ahLst/>
            <a:cxnLst/>
            <a:rect l="l" t="t" r="r" b="b"/>
            <a:pathLst>
              <a:path w="7641615" h="5845836">
                <a:moveTo>
                  <a:pt x="7641615" y="5845835"/>
                </a:moveTo>
                <a:lnTo>
                  <a:pt x="0" y="5845835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04706" y="3784603"/>
            <a:ext cx="7655125" cy="281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b="1">
                <a:solidFill>
                  <a:srgbClr val="F5F3F5"/>
                </a:solidFill>
                <a:latin typeface="Egyptian Slate Bold"/>
                <a:ea typeface="Egyptian Slate Bold"/>
                <a:cs typeface="Egyptian Slate Bold"/>
                <a:sym typeface="Egyptian Slate Bold"/>
              </a:rPr>
              <a:t>Cancellation </a:t>
            </a:r>
          </a:p>
          <a:p>
            <a:pPr algn="l">
              <a:lnSpc>
                <a:spcPts val="10999"/>
              </a:lnSpc>
            </a:pPr>
            <a:r>
              <a:rPr lang="en-US" sz="9999" b="1">
                <a:solidFill>
                  <a:srgbClr val="F5F3F5"/>
                </a:solidFill>
                <a:latin typeface="Egyptian Slate Bold"/>
                <a:ea typeface="Egyptian Slate Bold"/>
                <a:cs typeface="Egyptian Slate Bold"/>
                <a:sym typeface="Egyptian Slate Bold"/>
              </a:rPr>
              <a:t>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15241" y="8750938"/>
            <a:ext cx="2544059" cy="50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58">
                <a:solidFill>
                  <a:srgbClr val="F5F3F5"/>
                </a:solidFill>
                <a:latin typeface="CMU Serif"/>
                <a:ea typeface="CMU Serif"/>
                <a:cs typeface="CMU Serif"/>
                <a:sym typeface="CMU Serif"/>
              </a:rPr>
              <a:t>Nov 16, 2024.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5206" y="8233988"/>
            <a:ext cx="4010490" cy="488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 spc="58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Presented Group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5704" y="2252335"/>
            <a:ext cx="5389646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spc="699">
                <a:solidFill>
                  <a:srgbClr val="F5F3F5"/>
                </a:solidFill>
                <a:latin typeface="Egyptian Slate Bold"/>
                <a:ea typeface="Egyptian Slate Bold"/>
                <a:cs typeface="Egyptian Slate Bold"/>
                <a:sym typeface="Egyptian Slate Bold"/>
              </a:rPr>
              <a:t>Hotel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2492" y="1028700"/>
            <a:ext cx="12879239" cy="9015467"/>
          </a:xfrm>
          <a:custGeom>
            <a:avLst/>
            <a:gdLst/>
            <a:ahLst/>
            <a:cxnLst/>
            <a:rect l="l" t="t" r="r" b="b"/>
            <a:pathLst>
              <a:path w="12879239" h="9015467">
                <a:moveTo>
                  <a:pt x="0" y="0"/>
                </a:moveTo>
                <a:lnTo>
                  <a:pt x="12879239" y="0"/>
                </a:lnTo>
                <a:lnTo>
                  <a:pt x="12879239" y="9015467"/>
                </a:lnTo>
                <a:lnTo>
                  <a:pt x="0" y="9015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056" y="-228891"/>
            <a:ext cx="1067084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Exploratory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50320" y="-1691938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6"/>
                </a:lnTo>
                <a:lnTo>
                  <a:pt x="0" y="33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81453" y="8172277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60" y="0"/>
                </a:lnTo>
                <a:lnTo>
                  <a:pt x="3282360" y="3383876"/>
                </a:lnTo>
                <a:lnTo>
                  <a:pt x="0" y="33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20933" y="4338637"/>
            <a:ext cx="11646135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Machine 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6366" y="1530937"/>
            <a:ext cx="3418635" cy="341863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A0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52444" y="1483457"/>
            <a:ext cx="3298878" cy="329887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A0E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6879" y="5473633"/>
            <a:ext cx="3354600" cy="33546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DF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18777" y="1416118"/>
            <a:ext cx="3424276" cy="342427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A0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28517" y="5473633"/>
            <a:ext cx="3298878" cy="329887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DF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64433" y="5441615"/>
            <a:ext cx="3418635" cy="341863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7CDF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5184547">
            <a:off x="800375" y="5189946"/>
            <a:ext cx="2296785" cy="1699621"/>
          </a:xfrm>
          <a:custGeom>
            <a:avLst/>
            <a:gdLst/>
            <a:ahLst/>
            <a:cxnLst/>
            <a:rect l="l" t="t" r="r" b="b"/>
            <a:pathLst>
              <a:path w="2296785" h="1699621">
                <a:moveTo>
                  <a:pt x="0" y="0"/>
                </a:moveTo>
                <a:lnTo>
                  <a:pt x="2296785" y="0"/>
                </a:lnTo>
                <a:lnTo>
                  <a:pt x="2296785" y="1699621"/>
                </a:lnTo>
                <a:lnTo>
                  <a:pt x="0" y="16996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2364486" flipV="1">
            <a:off x="4795498" y="4764612"/>
            <a:ext cx="2119653" cy="757776"/>
          </a:xfrm>
          <a:custGeom>
            <a:avLst/>
            <a:gdLst/>
            <a:ahLst/>
            <a:cxnLst/>
            <a:rect l="l" t="t" r="r" b="b"/>
            <a:pathLst>
              <a:path w="2119653" h="757776">
                <a:moveTo>
                  <a:pt x="0" y="757776"/>
                </a:moveTo>
                <a:lnTo>
                  <a:pt x="2119653" y="757776"/>
                </a:lnTo>
                <a:lnTo>
                  <a:pt x="2119653" y="0"/>
                </a:lnTo>
                <a:lnTo>
                  <a:pt x="0" y="0"/>
                </a:lnTo>
                <a:lnTo>
                  <a:pt x="0" y="75777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1538764" y="2587431"/>
            <a:ext cx="3818752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D2F3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Evaluation</a:t>
            </a:r>
          </a:p>
          <a:p>
            <a:pPr algn="ctr">
              <a:lnSpc>
                <a:spcPts val="3920"/>
              </a:lnSpc>
            </a:pPr>
            <a:endParaRPr lang="en-US" sz="2800" b="1">
              <a:solidFill>
                <a:srgbClr val="2D2F3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34686" y="6696585"/>
            <a:ext cx="2912696" cy="149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1">
                <a:solidFill>
                  <a:srgbClr val="2D2F30"/>
                </a:solidFill>
                <a:latin typeface="Poppins Bold"/>
                <a:ea typeface="Poppins Bold"/>
                <a:cs typeface="Poppins Bold"/>
                <a:sym typeface="Poppins Bold"/>
              </a:rPr>
              <a:t> Model training and testing</a:t>
            </a:r>
          </a:p>
          <a:p>
            <a:pPr algn="ctr">
              <a:lnSpc>
                <a:spcPts val="3949"/>
              </a:lnSpc>
            </a:pPr>
            <a:endParaRPr lang="en-US" sz="2821" b="1">
              <a:solidFill>
                <a:srgbClr val="2D2F3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795923" y="-47625"/>
            <a:ext cx="8539514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METHODOLOGY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6366" y="2704371"/>
            <a:ext cx="3418635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2D2F3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pre-processing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38085" y="2080325"/>
            <a:ext cx="2927595" cy="1984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1">
                <a:solidFill>
                  <a:srgbClr val="2D2F30"/>
                </a:solidFill>
                <a:latin typeface="Poppins Bold"/>
                <a:ea typeface="Poppins Bold"/>
                <a:cs typeface="Poppins Bold"/>
                <a:sym typeface="Poppins Bold"/>
              </a:rPr>
              <a:t>Data splitting and Feature selection</a:t>
            </a:r>
          </a:p>
          <a:p>
            <a:pPr algn="ctr">
              <a:lnSpc>
                <a:spcPts val="3949"/>
              </a:lnSpc>
            </a:pPr>
            <a:endParaRPr lang="en-US" sz="2821" b="1">
              <a:solidFill>
                <a:srgbClr val="2D2F3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902260" y="6165889"/>
            <a:ext cx="3021156" cy="247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9"/>
              </a:lnSpc>
            </a:pPr>
            <a:r>
              <a:rPr lang="en-US" sz="2821" b="1">
                <a:solidFill>
                  <a:srgbClr val="2D2F30"/>
                </a:solidFill>
                <a:latin typeface="Poppins Bold"/>
                <a:ea typeface="Poppins Bold"/>
                <a:cs typeface="Poppins Bold"/>
                <a:sym typeface="Poppins Bold"/>
              </a:rPr>
              <a:t>Defined Independent &amp; Dependent</a:t>
            </a:r>
          </a:p>
          <a:p>
            <a:pPr algn="ctr">
              <a:lnSpc>
                <a:spcPts val="3949"/>
              </a:lnSpc>
            </a:pPr>
            <a:r>
              <a:rPr lang="en-US" sz="2821" b="1">
                <a:solidFill>
                  <a:srgbClr val="2D2F30"/>
                </a:solidFill>
                <a:latin typeface="Poppins Bold"/>
                <a:ea typeface="Poppins Bold"/>
                <a:cs typeface="Poppins Bold"/>
                <a:sym typeface="Poppins Bold"/>
              </a:rPr>
              <a:t>Variables</a:t>
            </a:r>
          </a:p>
          <a:p>
            <a:pPr algn="ctr">
              <a:lnSpc>
                <a:spcPts val="3949"/>
              </a:lnSpc>
            </a:pPr>
            <a:endParaRPr lang="en-US" sz="2821" b="1">
              <a:solidFill>
                <a:srgbClr val="2D2F3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636956" y="6184939"/>
            <a:ext cx="3073589" cy="274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</a:pPr>
            <a:r>
              <a:rPr lang="en-US" sz="2587" b="1">
                <a:solidFill>
                  <a:srgbClr val="2D2F30"/>
                </a:solidFill>
                <a:latin typeface="Poppins Bold"/>
                <a:ea typeface="Poppins Bold"/>
                <a:cs typeface="Poppins Bold"/>
                <a:sym typeface="Poppins Bold"/>
              </a:rPr>
              <a:t>Hyperparameter Tuning </a:t>
            </a:r>
          </a:p>
          <a:p>
            <a:pPr algn="ctr">
              <a:lnSpc>
                <a:spcPts val="3622"/>
              </a:lnSpc>
            </a:pPr>
            <a:r>
              <a:rPr lang="en-US" sz="2587" b="1">
                <a:solidFill>
                  <a:srgbClr val="2D2F30"/>
                </a:solidFill>
                <a:latin typeface="Poppins Bold"/>
                <a:ea typeface="Poppins Bold"/>
                <a:cs typeface="Poppins Bold"/>
                <a:sym typeface="Poppins Bold"/>
              </a:rPr>
              <a:t>&amp; </a:t>
            </a:r>
          </a:p>
          <a:p>
            <a:pPr algn="ctr">
              <a:lnSpc>
                <a:spcPts val="3622"/>
              </a:lnSpc>
            </a:pPr>
            <a:r>
              <a:rPr lang="en-US" sz="2587" b="1">
                <a:solidFill>
                  <a:srgbClr val="2D2F30"/>
                </a:solidFill>
                <a:latin typeface="Poppins Bold"/>
                <a:ea typeface="Poppins Bold"/>
                <a:cs typeface="Poppins Bold"/>
                <a:sym typeface="Poppins Bold"/>
              </a:rPr>
              <a:t>Selection of Best Model.</a:t>
            </a:r>
          </a:p>
          <a:p>
            <a:pPr algn="ctr">
              <a:lnSpc>
                <a:spcPts val="3622"/>
              </a:lnSpc>
            </a:pPr>
            <a:endParaRPr lang="en-US" sz="2587" b="1">
              <a:solidFill>
                <a:srgbClr val="2D2F3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0" name="Freeform 30"/>
          <p:cNvSpPr/>
          <p:nvPr/>
        </p:nvSpPr>
        <p:spPr>
          <a:xfrm rot="-8975137" flipV="1">
            <a:off x="8872215" y="3656080"/>
            <a:ext cx="2056423" cy="1521753"/>
          </a:xfrm>
          <a:custGeom>
            <a:avLst/>
            <a:gdLst/>
            <a:ahLst/>
            <a:cxnLst/>
            <a:rect l="l" t="t" r="r" b="b"/>
            <a:pathLst>
              <a:path w="2056423" h="1521753">
                <a:moveTo>
                  <a:pt x="0" y="1521753"/>
                </a:moveTo>
                <a:lnTo>
                  <a:pt x="2056423" y="1521753"/>
                </a:lnTo>
                <a:lnTo>
                  <a:pt x="2056423" y="0"/>
                </a:lnTo>
                <a:lnTo>
                  <a:pt x="0" y="0"/>
                </a:lnTo>
                <a:lnTo>
                  <a:pt x="0" y="152175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9249921" flipV="1">
            <a:off x="14698322" y="3657816"/>
            <a:ext cx="2102102" cy="1555555"/>
          </a:xfrm>
          <a:custGeom>
            <a:avLst/>
            <a:gdLst/>
            <a:ahLst/>
            <a:cxnLst/>
            <a:rect l="l" t="t" r="r" b="b"/>
            <a:pathLst>
              <a:path w="2102102" h="1555555">
                <a:moveTo>
                  <a:pt x="0" y="1555555"/>
                </a:moveTo>
                <a:lnTo>
                  <a:pt x="2102102" y="1555555"/>
                </a:lnTo>
                <a:lnTo>
                  <a:pt x="2102102" y="0"/>
                </a:lnTo>
                <a:lnTo>
                  <a:pt x="0" y="0"/>
                </a:lnTo>
                <a:lnTo>
                  <a:pt x="0" y="15555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2364486" flipV="1">
            <a:off x="11538323" y="5450252"/>
            <a:ext cx="2203403" cy="787717"/>
          </a:xfrm>
          <a:custGeom>
            <a:avLst/>
            <a:gdLst/>
            <a:ahLst/>
            <a:cxnLst/>
            <a:rect l="l" t="t" r="r" b="b"/>
            <a:pathLst>
              <a:path w="2203403" h="787717">
                <a:moveTo>
                  <a:pt x="0" y="787716"/>
                </a:moveTo>
                <a:lnTo>
                  <a:pt x="2203403" y="787716"/>
                </a:lnTo>
                <a:lnTo>
                  <a:pt x="2203403" y="0"/>
                </a:lnTo>
                <a:lnTo>
                  <a:pt x="0" y="0"/>
                </a:lnTo>
                <a:lnTo>
                  <a:pt x="0" y="7877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-1394814" y="8372594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6285" y="271421"/>
            <a:ext cx="1483543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Machine Learning Models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71047" y="7455704"/>
          <a:ext cx="6877662" cy="2023943"/>
        </p:xfrm>
        <a:graphic>
          <a:graphicData uri="http://schemas.openxmlformats.org/drawingml/2006/table">
            <a:tbl>
              <a:tblPr/>
              <a:tblGrid>
                <a:gridCol w="6877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3943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2D2F3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XGradient Boost Classifier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876673" y="4512443"/>
          <a:ext cx="6534653" cy="2023943"/>
        </p:xfrm>
        <a:graphic>
          <a:graphicData uri="http://schemas.openxmlformats.org/drawingml/2006/table">
            <a:tbl>
              <a:tblPr/>
              <a:tblGrid>
                <a:gridCol w="653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3943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2D2F3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382300" y="7458065"/>
          <a:ext cx="6534653" cy="2023943"/>
        </p:xfrm>
        <a:graphic>
          <a:graphicData uri="http://schemas.openxmlformats.org/drawingml/2006/table">
            <a:tbl>
              <a:tblPr/>
              <a:tblGrid>
                <a:gridCol w="653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3943">
                <a:tc>
                  <a:txBody>
                    <a:bodyPr/>
                    <a:lstStyle/>
                    <a:p>
                      <a:pPr algn="ctr">
                        <a:lnSpc>
                          <a:spcPts val="5739"/>
                        </a:lnSpc>
                        <a:defRPr/>
                      </a:pPr>
                      <a:r>
                        <a:rPr lang="en-US" sz="4099">
                          <a:solidFill>
                            <a:srgbClr val="2D2F3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Gradient Boost Classifier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1382300" y="1566821"/>
          <a:ext cx="6534653" cy="2023943"/>
        </p:xfrm>
        <a:graphic>
          <a:graphicData uri="http://schemas.openxmlformats.org/drawingml/2006/table">
            <a:tbl>
              <a:tblPr/>
              <a:tblGrid>
                <a:gridCol w="653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3943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2D2F3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Regressor Model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371047" y="1569181"/>
          <a:ext cx="6534653" cy="2023943"/>
        </p:xfrm>
        <a:graphic>
          <a:graphicData uri="http://schemas.openxmlformats.org/drawingml/2006/table">
            <a:tbl>
              <a:tblPr/>
              <a:tblGrid>
                <a:gridCol w="65346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3943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2D2F3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 Model </a:t>
                      </a:r>
                      <a:endParaRPr lang="en-US" sz="1100"/>
                    </a:p>
                  </a:txBody>
                  <a:tcPr marL="142875" marR="142875" marT="142875" marB="142875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53525" y="1324305"/>
            <a:ext cx="0" cy="763838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243272" y="1314780"/>
            <a:ext cx="11801455" cy="8141184"/>
          </a:xfrm>
          <a:custGeom>
            <a:avLst/>
            <a:gdLst/>
            <a:ahLst/>
            <a:cxnLst/>
            <a:rect l="l" t="t" r="r" b="b"/>
            <a:pathLst>
              <a:path w="11801455" h="8141184">
                <a:moveTo>
                  <a:pt x="0" y="0"/>
                </a:moveTo>
                <a:lnTo>
                  <a:pt x="11801456" y="0"/>
                </a:lnTo>
                <a:lnTo>
                  <a:pt x="11801456" y="8141184"/>
                </a:lnTo>
                <a:lnTo>
                  <a:pt x="0" y="814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37" r="-643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02820" y="-152400"/>
            <a:ext cx="1428235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Evaluation Results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53525" y="1324305"/>
            <a:ext cx="0" cy="763838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246575" y="1176300"/>
            <a:ext cx="11794850" cy="9110700"/>
          </a:xfrm>
          <a:custGeom>
            <a:avLst/>
            <a:gdLst/>
            <a:ahLst/>
            <a:cxnLst/>
            <a:rect l="l" t="t" r="r" b="b"/>
            <a:pathLst>
              <a:path w="11794850" h="9110700">
                <a:moveTo>
                  <a:pt x="0" y="0"/>
                </a:moveTo>
                <a:lnTo>
                  <a:pt x="11794850" y="0"/>
                </a:lnTo>
                <a:lnTo>
                  <a:pt x="11794850" y="9110700"/>
                </a:lnTo>
                <a:lnTo>
                  <a:pt x="0" y="911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9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02820" y="28905"/>
            <a:ext cx="1525648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Best Performing Model 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2761" y="0"/>
            <a:ext cx="11301259" cy="1596303"/>
          </a:xfrm>
          <a:custGeom>
            <a:avLst/>
            <a:gdLst/>
            <a:ahLst/>
            <a:cxnLst/>
            <a:rect l="l" t="t" r="r" b="b"/>
            <a:pathLst>
              <a:path w="11301259" h="1596303">
                <a:moveTo>
                  <a:pt x="0" y="0"/>
                </a:moveTo>
                <a:lnTo>
                  <a:pt x="11301259" y="0"/>
                </a:lnTo>
                <a:lnTo>
                  <a:pt x="11301259" y="1596303"/>
                </a:lnTo>
                <a:lnTo>
                  <a:pt x="0" y="1596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39128" y="3480614"/>
            <a:ext cx="11801381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Computational Constraints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Imbalance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9128" y="6819900"/>
            <a:ext cx="16448872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93" lvl="1" indent="-356246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successful development of our classification model, Luxy Hotels can now identify customers likely to cancel their reservations. 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2493" lvl="1" indent="-356246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innovative solution enables targeted interventions to enhance customer satisfaction, driving retention and ultimately, sales growth.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91922" y="5753866"/>
            <a:ext cx="3956478" cy="697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91922" y="2413814"/>
            <a:ext cx="3956478" cy="697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Limitations: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6865" y="612182"/>
            <a:ext cx="15120312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Recommendations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4859" y="2619136"/>
            <a:ext cx="15364324" cy="551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2D2F30"/>
                </a:solidFill>
                <a:latin typeface="Arial"/>
                <a:ea typeface="Arial"/>
                <a:cs typeface="Arial"/>
                <a:sym typeface="Arial"/>
              </a:rPr>
              <a:t>Non-repeated guests have a higher cancellation rate. We recommend targeted promotions to reduce cancellations and encourage loyalty.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2D2F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2D2F30"/>
                </a:solidFill>
                <a:latin typeface="Arial"/>
                <a:ea typeface="Arial"/>
                <a:cs typeface="Arial"/>
                <a:sym typeface="Arial"/>
              </a:rPr>
              <a:t>70% of customers arrive within 70 days of booking. We recommend the hotel utilize this window to enhance services, boosting customer retention and satisfaction.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2D2F3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2470" lvl="1" indent="-356235" algn="l">
              <a:lnSpc>
                <a:spcPts val="3960"/>
              </a:lnSpc>
              <a:buFont typeface="Arial"/>
              <a:buChar char="•"/>
            </a:pPr>
            <a:r>
              <a:rPr lang="en-US" sz="3300">
                <a:solidFill>
                  <a:srgbClr val="2D2F30"/>
                </a:solidFill>
                <a:latin typeface="Arial"/>
                <a:ea typeface="Arial"/>
                <a:cs typeface="Arial"/>
                <a:sym typeface="Arial"/>
              </a:rPr>
              <a:t>Get a robust database and a data analyst to gather their data to avoid missing data and error entries.</a:t>
            </a: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2D2F3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960"/>
              </a:lnSpc>
            </a:pPr>
            <a:endParaRPr lang="en-US" sz="3300">
              <a:solidFill>
                <a:srgbClr val="2D2F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2865"/>
            <a:ext cx="577223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1706068"/>
            <a:ext cx="11338205" cy="371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endParaRPr/>
          </a:p>
          <a:p>
            <a:pPr marL="971540" lvl="1" indent="-485770" algn="l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499" u="none">
                <a:solidFill>
                  <a:srgbClr val="2D2F30"/>
                </a:solidFill>
                <a:latin typeface="Arial"/>
                <a:ea typeface="Arial"/>
                <a:cs typeface="Arial"/>
                <a:sym typeface="Arial"/>
              </a:rPr>
              <a:t>https://www.kaggle.com/datasets/jessemostipak/hotel-booking-demand</a:t>
            </a:r>
          </a:p>
          <a:p>
            <a:pPr marL="971540" lvl="1" indent="-485770" algn="l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endParaRPr lang="en-US" sz="4499" u="none">
              <a:solidFill>
                <a:srgbClr val="2D2F3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4499" u="none">
              <a:solidFill>
                <a:srgbClr val="2D2F3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4499" u="none">
              <a:solidFill>
                <a:srgbClr val="2D2F3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6379" y="7905750"/>
            <a:ext cx="11660676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00"/>
              </a:lnSpc>
            </a:pPr>
            <a:r>
              <a:rPr lang="en-US" sz="150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1905" y="-3509989"/>
            <a:ext cx="6635224" cy="6635224"/>
          </a:xfrm>
          <a:custGeom>
            <a:avLst/>
            <a:gdLst/>
            <a:ahLst/>
            <a:cxnLst/>
            <a:rect l="l" t="t" r="r" b="b"/>
            <a:pathLst>
              <a:path w="6635224" h="6635224">
                <a:moveTo>
                  <a:pt x="0" y="0"/>
                </a:moveTo>
                <a:lnTo>
                  <a:pt x="6635225" y="0"/>
                </a:lnTo>
                <a:lnTo>
                  <a:pt x="6635225" y="6635225"/>
                </a:lnTo>
                <a:lnTo>
                  <a:pt x="0" y="6635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27854" y="0"/>
            <a:ext cx="6511191" cy="11280306"/>
          </a:xfrm>
          <a:custGeom>
            <a:avLst/>
            <a:gdLst/>
            <a:ahLst/>
            <a:cxnLst/>
            <a:rect l="l" t="t" r="r" b="b"/>
            <a:pathLst>
              <a:path w="6511191" h="11280306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62" r="-6638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554337" y="1346686"/>
            <a:ext cx="3439319" cy="4196656"/>
            <a:chOff x="0" y="0"/>
            <a:chExt cx="1565187" cy="19098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1909841"/>
            </a:xfrm>
            <a:custGeom>
              <a:avLst/>
              <a:gdLst/>
              <a:ahLst/>
              <a:cxnLst/>
              <a:rect l="l" t="t" r="r" b="b"/>
              <a:pathLst>
                <a:path w="1565188" h="1909841">
                  <a:moveTo>
                    <a:pt x="1440727" y="1909841"/>
                  </a:moveTo>
                  <a:lnTo>
                    <a:pt x="124460" y="1909841"/>
                  </a:lnTo>
                  <a:cubicBezTo>
                    <a:pt x="55880" y="1909841"/>
                    <a:pt x="0" y="1853961"/>
                    <a:pt x="0" y="17853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785381"/>
                  </a:lnTo>
                  <a:cubicBezTo>
                    <a:pt x="1565188" y="1853961"/>
                    <a:pt x="1509307" y="1909841"/>
                    <a:pt x="1440727" y="1909841"/>
                  </a:cubicBezTo>
                  <a:close/>
                </a:path>
              </a:pathLst>
            </a:custGeom>
            <a:solidFill>
              <a:srgbClr val="2D2F30">
                <a:alpha val="52941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799761" y="1609747"/>
            <a:ext cx="2948471" cy="294847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4295" r="-429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479092" y="1346686"/>
            <a:ext cx="3439319" cy="4196656"/>
            <a:chOff x="0" y="0"/>
            <a:chExt cx="1565187" cy="19098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5188" cy="1909841"/>
            </a:xfrm>
            <a:custGeom>
              <a:avLst/>
              <a:gdLst/>
              <a:ahLst/>
              <a:cxnLst/>
              <a:rect l="l" t="t" r="r" b="b"/>
              <a:pathLst>
                <a:path w="1565188" h="1909841">
                  <a:moveTo>
                    <a:pt x="1440727" y="1909841"/>
                  </a:moveTo>
                  <a:lnTo>
                    <a:pt x="124460" y="1909841"/>
                  </a:lnTo>
                  <a:cubicBezTo>
                    <a:pt x="55880" y="1909841"/>
                    <a:pt x="0" y="1853961"/>
                    <a:pt x="0" y="17853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785381"/>
                  </a:lnTo>
                  <a:cubicBezTo>
                    <a:pt x="1565188" y="1853961"/>
                    <a:pt x="1509307" y="1909841"/>
                    <a:pt x="1440727" y="1909841"/>
                  </a:cubicBezTo>
                  <a:close/>
                </a:path>
              </a:pathLst>
            </a:custGeom>
            <a:solidFill>
              <a:srgbClr val="2D2F30">
                <a:alpha val="52941"/>
              </a:srgbClr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724516" y="1609747"/>
            <a:ext cx="2948471" cy="294847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558905" y="1346686"/>
            <a:ext cx="3610000" cy="4196656"/>
            <a:chOff x="0" y="0"/>
            <a:chExt cx="1642862" cy="19098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42862" cy="1909841"/>
            </a:xfrm>
            <a:custGeom>
              <a:avLst/>
              <a:gdLst/>
              <a:ahLst/>
              <a:cxnLst/>
              <a:rect l="l" t="t" r="r" b="b"/>
              <a:pathLst>
                <a:path w="1642862" h="1909841">
                  <a:moveTo>
                    <a:pt x="1518402" y="1909841"/>
                  </a:moveTo>
                  <a:lnTo>
                    <a:pt x="124460" y="1909841"/>
                  </a:lnTo>
                  <a:cubicBezTo>
                    <a:pt x="55880" y="1909841"/>
                    <a:pt x="0" y="1853961"/>
                    <a:pt x="0" y="17853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8402" y="0"/>
                  </a:lnTo>
                  <a:cubicBezTo>
                    <a:pt x="1586982" y="0"/>
                    <a:pt x="1642862" y="55880"/>
                    <a:pt x="1642862" y="124460"/>
                  </a:cubicBezTo>
                  <a:lnTo>
                    <a:pt x="1642862" y="1785381"/>
                  </a:lnTo>
                  <a:cubicBezTo>
                    <a:pt x="1642862" y="1853961"/>
                    <a:pt x="1586982" y="1909841"/>
                    <a:pt x="1518402" y="1909841"/>
                  </a:cubicBezTo>
                  <a:close/>
                </a:path>
              </a:pathLst>
            </a:custGeom>
            <a:solidFill>
              <a:srgbClr val="2D2F30">
                <a:alpha val="52941"/>
              </a:srgbClr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04330" y="1609747"/>
            <a:ext cx="2948471" cy="2948471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554337" y="5841985"/>
            <a:ext cx="3472843" cy="4325479"/>
            <a:chOff x="0" y="0"/>
            <a:chExt cx="1622786" cy="202120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22786" cy="2021205"/>
            </a:xfrm>
            <a:custGeom>
              <a:avLst/>
              <a:gdLst/>
              <a:ahLst/>
              <a:cxnLst/>
              <a:rect l="l" t="t" r="r" b="b"/>
              <a:pathLst>
                <a:path w="1622786" h="2021205">
                  <a:moveTo>
                    <a:pt x="1498326" y="2021204"/>
                  </a:moveTo>
                  <a:lnTo>
                    <a:pt x="124460" y="2021204"/>
                  </a:lnTo>
                  <a:cubicBezTo>
                    <a:pt x="55880" y="2021204"/>
                    <a:pt x="0" y="1965324"/>
                    <a:pt x="0" y="18967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98326" y="0"/>
                  </a:lnTo>
                  <a:cubicBezTo>
                    <a:pt x="1566906" y="0"/>
                    <a:pt x="1622786" y="55880"/>
                    <a:pt x="1622786" y="124460"/>
                  </a:cubicBezTo>
                  <a:lnTo>
                    <a:pt x="1622786" y="1896744"/>
                  </a:lnTo>
                  <a:cubicBezTo>
                    <a:pt x="1622786" y="1965324"/>
                    <a:pt x="1566906" y="2021205"/>
                    <a:pt x="1498326" y="2021205"/>
                  </a:cubicBezTo>
                  <a:close/>
                </a:path>
              </a:pathLst>
            </a:custGeom>
            <a:solidFill>
              <a:srgbClr val="2D2F30">
                <a:alpha val="52941"/>
              </a:srgbClr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3943320" y="6098181"/>
            <a:ext cx="2871539" cy="2871539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7627453" y="5841985"/>
            <a:ext cx="3349580" cy="4325479"/>
            <a:chOff x="0" y="0"/>
            <a:chExt cx="1565187" cy="202120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65188" cy="2021205"/>
            </a:xfrm>
            <a:custGeom>
              <a:avLst/>
              <a:gdLst/>
              <a:ahLst/>
              <a:cxnLst/>
              <a:rect l="l" t="t" r="r" b="b"/>
              <a:pathLst>
                <a:path w="1565188" h="2021205">
                  <a:moveTo>
                    <a:pt x="1440727" y="2021204"/>
                  </a:moveTo>
                  <a:lnTo>
                    <a:pt x="124460" y="2021204"/>
                  </a:lnTo>
                  <a:cubicBezTo>
                    <a:pt x="55880" y="2021204"/>
                    <a:pt x="0" y="1965324"/>
                    <a:pt x="0" y="18967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896744"/>
                  </a:lnTo>
                  <a:cubicBezTo>
                    <a:pt x="1565188" y="1965324"/>
                    <a:pt x="1509307" y="2021205"/>
                    <a:pt x="1440727" y="2021205"/>
                  </a:cubicBezTo>
                  <a:close/>
                </a:path>
              </a:pathLst>
            </a:custGeom>
            <a:solidFill>
              <a:srgbClr val="2D2F30">
                <a:alpha val="52941"/>
              </a:srgbClr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7866473" y="6098181"/>
            <a:ext cx="2871539" cy="2871539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1600815" y="5841985"/>
            <a:ext cx="3498818" cy="4325479"/>
            <a:chOff x="0" y="0"/>
            <a:chExt cx="1634923" cy="202120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34923" cy="2021205"/>
            </a:xfrm>
            <a:custGeom>
              <a:avLst/>
              <a:gdLst/>
              <a:ahLst/>
              <a:cxnLst/>
              <a:rect l="l" t="t" r="r" b="b"/>
              <a:pathLst>
                <a:path w="1634923" h="2021205">
                  <a:moveTo>
                    <a:pt x="1510463" y="2021204"/>
                  </a:moveTo>
                  <a:lnTo>
                    <a:pt x="124460" y="2021204"/>
                  </a:lnTo>
                  <a:cubicBezTo>
                    <a:pt x="55880" y="2021204"/>
                    <a:pt x="0" y="1965324"/>
                    <a:pt x="0" y="18967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0463" y="0"/>
                  </a:lnTo>
                  <a:cubicBezTo>
                    <a:pt x="1579043" y="0"/>
                    <a:pt x="1634923" y="55880"/>
                    <a:pt x="1634923" y="124460"/>
                  </a:cubicBezTo>
                  <a:lnTo>
                    <a:pt x="1634923" y="1896744"/>
                  </a:lnTo>
                  <a:cubicBezTo>
                    <a:pt x="1634923" y="1965324"/>
                    <a:pt x="1579043" y="2021205"/>
                    <a:pt x="1510463" y="2021205"/>
                  </a:cubicBezTo>
                  <a:close/>
                </a:path>
              </a:pathLst>
            </a:custGeom>
            <a:solidFill>
              <a:srgbClr val="2D2F30">
                <a:alpha val="52941"/>
              </a:srgbClr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1839835" y="6098181"/>
            <a:ext cx="2871539" cy="2871539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-804347" y="-1658738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6"/>
                </a:lnTo>
                <a:lnTo>
                  <a:pt x="0" y="3383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5310307" y="-262075"/>
            <a:ext cx="7119102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Team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12998" y="4780073"/>
            <a:ext cx="359461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2D2F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Josephine Cudjoe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92425" y="4780073"/>
            <a:ext cx="3594618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2D2F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Betty Blankson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505014" y="4780073"/>
            <a:ext cx="3594618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2D2F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Napoleon</a:t>
            </a:r>
          </a:p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2D2F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Quartey-Papafio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512998" y="9175598"/>
            <a:ext cx="3594249" cy="402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 b="1">
                <a:solidFill>
                  <a:srgbClr val="2D2F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Rabiatu Ibrahim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05118" y="9150654"/>
            <a:ext cx="3594249" cy="81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 b="1">
                <a:solidFill>
                  <a:srgbClr val="2D2F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Ellen Essuamah Asante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574657" y="9265922"/>
            <a:ext cx="3594249" cy="81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0"/>
              </a:lnSpc>
            </a:pPr>
            <a:r>
              <a:rPr lang="en-US" sz="2335" b="1">
                <a:solidFill>
                  <a:srgbClr val="2D2F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Susana Ama Gatogo Abban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39388" y="4816768"/>
            <a:ext cx="10336162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Do you have</a:t>
            </a:r>
          </a:p>
          <a:p>
            <a:pPr algn="l">
              <a:lnSpc>
                <a:spcPts val="10199"/>
              </a:lnSpc>
            </a:pPr>
            <a:r>
              <a:rPr lang="en-US" sz="8499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any questions?</a:t>
            </a:r>
          </a:p>
        </p:txBody>
      </p:sp>
      <p:sp>
        <p:nvSpPr>
          <p:cNvPr id="3" name="Freeform 3"/>
          <p:cNvSpPr/>
          <p:nvPr/>
        </p:nvSpPr>
        <p:spPr>
          <a:xfrm rot="-7698346" flipH="1">
            <a:off x="16196500" y="-959736"/>
            <a:ext cx="2866797" cy="2955461"/>
          </a:xfrm>
          <a:custGeom>
            <a:avLst/>
            <a:gdLst/>
            <a:ahLst/>
            <a:cxnLst/>
            <a:rect l="l" t="t" r="r" b="b"/>
            <a:pathLst>
              <a:path w="2866797" h="2955461">
                <a:moveTo>
                  <a:pt x="2866797" y="0"/>
                </a:moveTo>
                <a:lnTo>
                  <a:pt x="0" y="0"/>
                </a:lnTo>
                <a:lnTo>
                  <a:pt x="0" y="2955460"/>
                </a:lnTo>
                <a:lnTo>
                  <a:pt x="2866797" y="2955460"/>
                </a:lnTo>
                <a:lnTo>
                  <a:pt x="286679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85733" y="7566362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6"/>
                </a:lnTo>
                <a:lnTo>
                  <a:pt x="0" y="33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43046" y="584427"/>
            <a:ext cx="10119953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7699" b="1">
                <a:solidFill>
                  <a:srgbClr val="18111E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09255" y="2300378"/>
            <a:ext cx="10776478" cy="6593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3999">
                <a:solidFill>
                  <a:srgbClr val="18111E"/>
                </a:solidFill>
                <a:latin typeface="Arial"/>
                <a:ea typeface="Arial"/>
                <a:cs typeface="Arial"/>
                <a:sym typeface="Arial"/>
              </a:rPr>
              <a:t>Luxy Hotels is facing a surge in canceled reservations, resulting in substantial revenue losses. To combat this problem, we propose a machine learning model that predicts cancellations. This model will enable them make targeted retention strategies, reducing cancellations and enhancing customer loyalty.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35325" y="378363"/>
            <a:ext cx="5007721" cy="9908637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3772DD"/>
            </a:solidFill>
          </p:spPr>
        </p:sp>
        <p:sp>
          <p:nvSpPr>
            <p:cNvPr id="7" name="Freeform 7"/>
            <p:cNvSpPr/>
            <p:nvPr/>
          </p:nvSpPr>
          <p:spPr>
            <a:xfrm rot="87430">
              <a:off x="126166" y="130742"/>
              <a:ext cx="2368949" cy="4927704"/>
            </a:xfrm>
            <a:custGeom>
              <a:avLst/>
              <a:gdLst/>
              <a:ahLst/>
              <a:cxnLst/>
              <a:rect l="l" t="t" r="r" b="b"/>
              <a:pathLst>
                <a:path w="2368949" h="4927704">
                  <a:moveTo>
                    <a:pt x="2037840" y="2971"/>
                  </a:moveTo>
                  <a:lnTo>
                    <a:pt x="1766148" y="9883"/>
                  </a:lnTo>
                  <a:lnTo>
                    <a:pt x="1767601" y="67014"/>
                  </a:lnTo>
                  <a:cubicBezTo>
                    <a:pt x="1769248" y="131763"/>
                    <a:pt x="1717282" y="186442"/>
                    <a:pt x="1652533" y="188090"/>
                  </a:cubicBezTo>
                  <a:lnTo>
                    <a:pt x="603852" y="214766"/>
                  </a:lnTo>
                  <a:cubicBezTo>
                    <a:pt x="539103" y="216413"/>
                    <a:pt x="484424" y="164447"/>
                    <a:pt x="482777" y="99698"/>
                  </a:cubicBezTo>
                  <a:lnTo>
                    <a:pt x="481323" y="42566"/>
                  </a:lnTo>
                  <a:lnTo>
                    <a:pt x="207092" y="49542"/>
                  </a:lnTo>
                  <a:cubicBezTo>
                    <a:pt x="91559" y="52481"/>
                    <a:pt x="0" y="148820"/>
                    <a:pt x="2939" y="264353"/>
                  </a:cubicBezTo>
                  <a:lnTo>
                    <a:pt x="116297" y="4720611"/>
                  </a:lnTo>
                  <a:cubicBezTo>
                    <a:pt x="119236" y="4836144"/>
                    <a:pt x="215576" y="4927704"/>
                    <a:pt x="331108" y="4924765"/>
                  </a:cubicBezTo>
                  <a:lnTo>
                    <a:pt x="2161856" y="4878194"/>
                  </a:lnTo>
                  <a:cubicBezTo>
                    <a:pt x="2277389" y="4875255"/>
                    <a:pt x="2368948" y="4778916"/>
                    <a:pt x="2366009" y="4663383"/>
                  </a:cubicBezTo>
                  <a:lnTo>
                    <a:pt x="2252651" y="207125"/>
                  </a:lnTo>
                  <a:cubicBezTo>
                    <a:pt x="2250982" y="91560"/>
                    <a:pt x="2154642" y="0"/>
                    <a:pt x="2037840" y="2971"/>
                  </a:cubicBezTo>
                  <a:close/>
                </a:path>
              </a:pathLst>
            </a:custGeom>
            <a:blipFill>
              <a:blip r:embed="rId3"/>
              <a:stretch>
                <a:fillRect l="-60504" t="-11638" r="-289279" b="-3224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04016" y="-1848308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89773" y="645765"/>
            <a:ext cx="3889913" cy="96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6"/>
              </a:lnSpc>
            </a:pPr>
            <a:endParaRPr/>
          </a:p>
          <a:p>
            <a:pPr algn="l">
              <a:lnSpc>
                <a:spcPts val="3586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328284" y="2776382"/>
            <a:ext cx="15631432" cy="6055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3910" b="1">
                <a:solidFill>
                  <a:srgbClr val="1811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AIM</a:t>
            </a:r>
          </a:p>
          <a:p>
            <a:pPr marL="781920" lvl="1" indent="-390960" algn="l">
              <a:lnSpc>
                <a:spcPts val="6772"/>
              </a:lnSpc>
              <a:buFont typeface="Arial"/>
              <a:buChar char="•"/>
            </a:pPr>
            <a:r>
              <a:rPr lang="en-US" sz="3621">
                <a:solidFill>
                  <a:srgbClr val="18111E"/>
                </a:solidFill>
                <a:latin typeface="Arial"/>
                <a:ea typeface="Arial"/>
                <a:cs typeface="Arial"/>
                <a:sym typeface="Arial"/>
              </a:rPr>
              <a:t>To predict whether a customer will cancel a reservation or not.</a:t>
            </a:r>
          </a:p>
          <a:p>
            <a:pPr algn="l">
              <a:lnSpc>
                <a:spcPts val="6772"/>
              </a:lnSpc>
            </a:pPr>
            <a:endParaRPr lang="en-US" sz="3621">
              <a:solidFill>
                <a:srgbClr val="18111E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7312"/>
              </a:lnSpc>
            </a:pPr>
            <a:r>
              <a:rPr lang="en-US" sz="3910" b="1">
                <a:solidFill>
                  <a:srgbClr val="18111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  <a:p>
            <a:pPr marL="781920" lvl="1" indent="-390960" algn="l">
              <a:lnSpc>
                <a:spcPts val="6772"/>
              </a:lnSpc>
              <a:buFont typeface="Arial"/>
              <a:buChar char="•"/>
            </a:pPr>
            <a:r>
              <a:rPr lang="en-US" sz="3621">
                <a:solidFill>
                  <a:srgbClr val="18111E"/>
                </a:solidFill>
                <a:latin typeface="Arial"/>
                <a:ea typeface="Arial"/>
                <a:cs typeface="Arial"/>
                <a:sym typeface="Arial"/>
              </a:rPr>
              <a:t>Explore the dataset</a:t>
            </a:r>
          </a:p>
          <a:p>
            <a:pPr marL="781920" lvl="1" indent="-390960" algn="l">
              <a:lnSpc>
                <a:spcPts val="6772"/>
              </a:lnSpc>
              <a:buFont typeface="Arial"/>
              <a:buChar char="•"/>
            </a:pPr>
            <a:r>
              <a:rPr lang="en-US" sz="3621">
                <a:solidFill>
                  <a:srgbClr val="18111E"/>
                </a:solidFill>
                <a:latin typeface="Arial"/>
                <a:ea typeface="Arial"/>
                <a:cs typeface="Arial"/>
                <a:sym typeface="Arial"/>
              </a:rPr>
              <a:t>Train machine on classification algorithms on hotel bookings dataset</a:t>
            </a:r>
          </a:p>
          <a:p>
            <a:pPr marL="781920" lvl="1" indent="-390960" algn="l">
              <a:lnSpc>
                <a:spcPts val="6772"/>
              </a:lnSpc>
              <a:buFont typeface="Arial"/>
              <a:buChar char="•"/>
            </a:pPr>
            <a:r>
              <a:rPr lang="en-US" sz="3621">
                <a:solidFill>
                  <a:srgbClr val="18111E"/>
                </a:solidFill>
                <a:latin typeface="Arial"/>
                <a:ea typeface="Arial"/>
                <a:cs typeface="Arial"/>
                <a:sym typeface="Arial"/>
              </a:rPr>
              <a:t>Evaluate and select best performing model.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99769" y="468827"/>
            <a:ext cx="9888462" cy="167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338"/>
              </a:lnSpc>
              <a:spcBef>
                <a:spcPct val="0"/>
              </a:spcBef>
            </a:pPr>
            <a:r>
              <a:rPr lang="en-US" sz="8010" b="1">
                <a:solidFill>
                  <a:srgbClr val="18111E"/>
                </a:solidFill>
                <a:latin typeface="Egyptian Slate Bold"/>
                <a:ea typeface="Egyptian Slate Bold"/>
                <a:cs typeface="Egyptian Slate Bold"/>
                <a:sym typeface="Egyptian Slate Bold"/>
              </a:rPr>
              <a:t>Aims and Objectives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144000" y="1028700"/>
          <a:ext cx="5546967" cy="7997157"/>
        </p:xfrm>
        <a:graphic>
          <a:graphicData uri="http://schemas.openxmlformats.org/drawingml/2006/table">
            <a:tbl>
              <a:tblPr/>
              <a:tblGrid>
                <a:gridCol w="5546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68423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2D2F3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How is cancellation changing over time?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6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6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6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106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2D2F3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What is the distribution of lead times?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9414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2D2F3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How does cancellation rate vary across customer status?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8489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2D2F30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What relationship exists between the numerical features?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2774700" y="5143500"/>
            <a:ext cx="2286896" cy="3054285"/>
          </a:xfrm>
          <a:custGeom>
            <a:avLst/>
            <a:gdLst/>
            <a:ahLst/>
            <a:cxnLst/>
            <a:rect l="l" t="t" r="r" b="b"/>
            <a:pathLst>
              <a:path w="2286896" h="3054285">
                <a:moveTo>
                  <a:pt x="0" y="0"/>
                </a:moveTo>
                <a:lnTo>
                  <a:pt x="2286896" y="0"/>
                </a:lnTo>
                <a:lnTo>
                  <a:pt x="2286896" y="3054285"/>
                </a:lnTo>
                <a:lnTo>
                  <a:pt x="0" y="3054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635060"/>
            <a:ext cx="5778897" cy="265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7"/>
              </a:lnSpc>
            </a:pPr>
            <a:r>
              <a:rPr lang="en-US" sz="8173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Research Questions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-1387424" y="8340733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6"/>
                </a:lnTo>
                <a:lnTo>
                  <a:pt x="0" y="3383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22361" y="5932347"/>
            <a:ext cx="4370792" cy="6648"/>
          </a:xfrm>
          <a:prstGeom prst="line">
            <a:avLst/>
          </a:prstGeom>
          <a:ln w="9525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6266940" y="2286900"/>
            <a:ext cx="4681634" cy="854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505812" y="-209550"/>
            <a:ext cx="927637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9"/>
              </a:lnSpc>
            </a:pPr>
            <a:r>
              <a:rPr lang="en-US" sz="8099" b="1">
                <a:solidFill>
                  <a:srgbClr val="2D2F30"/>
                </a:solidFill>
                <a:latin typeface="Egyptian Slate Bold"/>
                <a:ea typeface="Egyptian Slate Bold"/>
                <a:cs typeface="Egyptian Slate Bold"/>
                <a:sym typeface="Egyptian Slate Bold"/>
              </a:rPr>
              <a:t>Data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3848" y="6225317"/>
            <a:ext cx="6933909" cy="290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102" lvl="1" indent="-346551" algn="l">
              <a:lnSpc>
                <a:spcPts val="5746"/>
              </a:lnSpc>
              <a:buFont typeface="Arial"/>
              <a:buChar char="•"/>
            </a:pPr>
            <a:r>
              <a:rPr lang="en-US" sz="321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previous_cancellations(int)</a:t>
            </a:r>
          </a:p>
          <a:p>
            <a:pPr marL="693102" lvl="1" indent="-346551" algn="l">
              <a:lnSpc>
                <a:spcPts val="5746"/>
              </a:lnSpc>
              <a:buFont typeface="Arial"/>
              <a:buChar char="•"/>
            </a:pPr>
            <a:r>
              <a:rPr lang="en-US" sz="321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lead_time(int)</a:t>
            </a:r>
          </a:p>
          <a:p>
            <a:pPr marL="693102" lvl="1" indent="-346551" algn="l">
              <a:lnSpc>
                <a:spcPts val="5746"/>
              </a:lnSpc>
              <a:buFont typeface="Arial"/>
              <a:buChar char="•"/>
            </a:pPr>
            <a:r>
              <a:rPr lang="en-US" sz="321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booking_changes(int)</a:t>
            </a:r>
          </a:p>
          <a:p>
            <a:pPr algn="l">
              <a:lnSpc>
                <a:spcPts val="5746"/>
              </a:lnSpc>
            </a:pPr>
            <a:endParaRPr lang="en-US" sz="3210" b="1">
              <a:solidFill>
                <a:srgbClr val="2D2F3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41206" y="4744960"/>
            <a:ext cx="5133102" cy="1182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8"/>
              </a:lnSpc>
            </a:pPr>
            <a:r>
              <a:rPr lang="en-US" sz="44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Data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6149117"/>
            <a:ext cx="9066828" cy="329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564" lvl="1" indent="-346782" algn="l">
              <a:lnSpc>
                <a:spcPts val="6585"/>
              </a:lnSpc>
              <a:buFont typeface="Arial"/>
              <a:buChar char="•"/>
            </a:pPr>
            <a:r>
              <a:rPr lang="en-US" sz="3212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is_repeated_guest(cat.)</a:t>
            </a:r>
          </a:p>
          <a:p>
            <a:pPr marL="693564" lvl="1" indent="-346782" algn="l">
              <a:lnSpc>
                <a:spcPts val="6585"/>
              </a:lnSpc>
              <a:buFont typeface="Arial"/>
              <a:buChar char="•"/>
            </a:pPr>
            <a:r>
              <a:rPr lang="en-US" sz="3212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deposit_type(cat.)</a:t>
            </a:r>
          </a:p>
          <a:p>
            <a:pPr marL="693564" lvl="1" indent="-346782" algn="l">
              <a:lnSpc>
                <a:spcPts val="6585"/>
              </a:lnSpc>
              <a:buFont typeface="Arial"/>
              <a:buChar char="•"/>
            </a:pPr>
            <a:r>
              <a:rPr lang="en-US" sz="3212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is_canceled (cat.) and 25 other columns.</a:t>
            </a:r>
          </a:p>
          <a:p>
            <a:pPr algn="l">
              <a:lnSpc>
                <a:spcPts val="6585"/>
              </a:lnSpc>
            </a:pPr>
            <a:endParaRPr lang="en-US" sz="3212" b="1">
              <a:solidFill>
                <a:srgbClr val="2D2F3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06323" y="2185274"/>
            <a:ext cx="11975865" cy="246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6559"/>
              </a:lnSpc>
              <a:buFont typeface="Arial"/>
              <a:buChar char="•"/>
            </a:pPr>
            <a:r>
              <a:rPr lang="en-US" sz="3199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Rows - 79330</a:t>
            </a:r>
          </a:p>
          <a:p>
            <a:pPr marL="690877" lvl="1" indent="-345439" algn="l">
              <a:lnSpc>
                <a:spcPts val="6559"/>
              </a:lnSpc>
              <a:buFont typeface="Arial"/>
              <a:buChar char="•"/>
            </a:pPr>
            <a:r>
              <a:rPr lang="en-US" sz="3199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Columns - 32</a:t>
            </a:r>
          </a:p>
          <a:p>
            <a:pPr marL="690877" lvl="1" indent="-345439" algn="l">
              <a:lnSpc>
                <a:spcPts val="6559"/>
              </a:lnSpc>
              <a:buFont typeface="Arial"/>
              <a:buChar char="•"/>
            </a:pPr>
            <a:r>
              <a:rPr lang="en-US" sz="3199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Duplicates - 25902</a:t>
            </a:r>
          </a:p>
        </p:txBody>
      </p:sp>
      <p:sp>
        <p:nvSpPr>
          <p:cNvPr id="9" name="Freeform 9"/>
          <p:cNvSpPr/>
          <p:nvPr/>
        </p:nvSpPr>
        <p:spPr>
          <a:xfrm>
            <a:off x="15884661" y="-663238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59" y="0"/>
                </a:lnTo>
                <a:lnTo>
                  <a:pt x="3282359" y="3383876"/>
                </a:lnTo>
                <a:lnTo>
                  <a:pt x="0" y="33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412593" y="1291632"/>
            <a:ext cx="2390329" cy="100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6"/>
              </a:lnSpc>
              <a:spcBef>
                <a:spcPct val="0"/>
              </a:spcBef>
            </a:pPr>
            <a:r>
              <a:rPr lang="en-US" sz="44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Data Info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8115" y="1028700"/>
            <a:ext cx="12891769" cy="9201500"/>
          </a:xfrm>
          <a:custGeom>
            <a:avLst/>
            <a:gdLst/>
            <a:ahLst/>
            <a:cxnLst/>
            <a:rect l="l" t="t" r="r" b="b"/>
            <a:pathLst>
              <a:path w="12891769" h="9201500">
                <a:moveTo>
                  <a:pt x="0" y="0"/>
                </a:moveTo>
                <a:lnTo>
                  <a:pt x="12891770" y="0"/>
                </a:lnTo>
                <a:lnTo>
                  <a:pt x="12891770" y="9201500"/>
                </a:lnTo>
                <a:lnTo>
                  <a:pt x="0" y="9201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056" y="-228891"/>
            <a:ext cx="1067084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Exploratory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559" y="1199859"/>
            <a:ext cx="14445837" cy="8667502"/>
          </a:xfrm>
          <a:custGeom>
            <a:avLst/>
            <a:gdLst/>
            <a:ahLst/>
            <a:cxnLst/>
            <a:rect l="l" t="t" r="r" b="b"/>
            <a:pathLst>
              <a:path w="14445837" h="8667502">
                <a:moveTo>
                  <a:pt x="0" y="0"/>
                </a:moveTo>
                <a:lnTo>
                  <a:pt x="14445837" y="0"/>
                </a:lnTo>
                <a:lnTo>
                  <a:pt x="14445837" y="8667502"/>
                </a:lnTo>
                <a:lnTo>
                  <a:pt x="0" y="866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32056" y="-228891"/>
            <a:ext cx="1067084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Exploratory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78773" y="-1707548"/>
            <a:ext cx="3282359" cy="3383875"/>
          </a:xfrm>
          <a:custGeom>
            <a:avLst/>
            <a:gdLst/>
            <a:ahLst/>
            <a:cxnLst/>
            <a:rect l="l" t="t" r="r" b="b"/>
            <a:pathLst>
              <a:path w="3282359" h="3383875">
                <a:moveTo>
                  <a:pt x="0" y="0"/>
                </a:moveTo>
                <a:lnTo>
                  <a:pt x="3282360" y="0"/>
                </a:lnTo>
                <a:lnTo>
                  <a:pt x="3282360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9935" y="1265383"/>
            <a:ext cx="16968130" cy="8484065"/>
          </a:xfrm>
          <a:custGeom>
            <a:avLst/>
            <a:gdLst/>
            <a:ahLst/>
            <a:cxnLst/>
            <a:rect l="l" t="t" r="r" b="b"/>
            <a:pathLst>
              <a:path w="16968130" h="8484065">
                <a:moveTo>
                  <a:pt x="0" y="0"/>
                </a:moveTo>
                <a:lnTo>
                  <a:pt x="16968130" y="0"/>
                </a:lnTo>
                <a:lnTo>
                  <a:pt x="16968130" y="8484065"/>
                </a:lnTo>
                <a:lnTo>
                  <a:pt x="0" y="8484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04363" y="-152400"/>
            <a:ext cx="1067084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D2F30"/>
                </a:solidFill>
                <a:latin typeface="Arial Bold"/>
                <a:ea typeface="Arial Bold"/>
                <a:cs typeface="Arial Bold"/>
                <a:sym typeface="Arial Bold"/>
              </a:rPr>
              <a:t>Exploratory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405</Words>
  <Application>Microsoft Office PowerPoint</Application>
  <PresentationFormat>Custom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Poppins Bold</vt:lpstr>
      <vt:lpstr>Poppins Medium Bold</vt:lpstr>
      <vt:lpstr>Egyptian Slate Bold</vt:lpstr>
      <vt:lpstr>Calibri</vt:lpstr>
      <vt:lpstr>CMU Serif</vt:lpstr>
      <vt:lpstr>Arial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</dc:title>
  <cp:lastModifiedBy>josephine</cp:lastModifiedBy>
  <cp:revision>2</cp:revision>
  <dcterms:created xsi:type="dcterms:W3CDTF">2006-08-16T00:00:00Z</dcterms:created>
  <dcterms:modified xsi:type="dcterms:W3CDTF">2024-11-18T11:40:18Z</dcterms:modified>
  <dc:identifier>DAGWZSyHVs0</dc:identifier>
</cp:coreProperties>
</file>